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6"/>
  </p:notesMasterIdLst>
  <p:sldIdLst>
    <p:sldId id="271" r:id="rId6"/>
    <p:sldId id="257" r:id="rId7"/>
    <p:sldId id="396" r:id="rId8"/>
    <p:sldId id="402" r:id="rId9"/>
    <p:sldId id="334" r:id="rId10"/>
    <p:sldId id="325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74" r:id="rId20"/>
    <p:sldId id="344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7" r:id="rId30"/>
    <p:sldId id="398" r:id="rId31"/>
    <p:sldId id="399" r:id="rId32"/>
    <p:sldId id="400" r:id="rId33"/>
    <p:sldId id="401" r:id="rId34"/>
    <p:sldId id="266" r:id="rId3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98F722-3597-BF88-0743-61A0D665F383}" name="Sowers, Mark E CIV DHS (USA)" initials="MS" userId="S::Mark.E.Sowers@uscg.mil::d3bb4a34-a24b-4762-a17e-81e0e2f6f88e" providerId="AD"/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86400"/>
  </p:normalViewPr>
  <p:slideViewPr>
    <p:cSldViewPr snapToGrid="0" snapToObjects="1">
      <p:cViewPr>
        <p:scale>
          <a:sx n="95" d="100"/>
          <a:sy n="95" d="100"/>
        </p:scale>
        <p:origin x="1784" y="144"/>
      </p:cViewPr>
      <p:guideLst/>
    </p:cSldViewPr>
  </p:slideViewPr>
  <p:outlineViewPr>
    <p:cViewPr>
      <p:scale>
        <a:sx n="33" d="100"/>
        <a:sy n="33" d="100"/>
      </p:scale>
      <p:origin x="0" y="-77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0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082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35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56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03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92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43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80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768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19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892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929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15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858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145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563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87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C8A89-0152-0780-E95C-7A1150C0E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BBD71B-32B4-8ED6-49CE-53F3357F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DDF7C4-316C-3A9D-3EA0-CB6C6BFA8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08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433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952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727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429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331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585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188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86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194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32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6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mer.gov/" TargetMode="External"/><Relationship Id="rId2" Type="http://schemas.openxmlformats.org/officeDocument/2006/relationships/hyperlink" Target="https://www.identitytheft.gov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Welcoming Your First Child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830911-8513-2633-FE0A-7AD9ABACD7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53E0143-72A7-4418-6EF0-0770740006CF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pPr marL="466344" lvl="1" indent="0">
              <a:lnSpc>
                <a:spcPct val="100000"/>
              </a:lnSpc>
              <a:spcBef>
                <a:spcPts val="0"/>
              </a:spcBef>
              <a:buNone/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184DBF54-7857-E66E-2233-1265BDDBD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FEC72-F51B-8238-58FA-6C208C748E90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161785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87247B-9724-CA8B-584E-742C927828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F98D16-C26A-4373-4814-AB14E021DC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8B6DEE-258F-DD13-E29E-1B313BE20B39}"/>
              </a:ext>
            </a:extLst>
          </p:cNvPr>
          <p:cNvSpPr txBox="1"/>
          <p:nvPr/>
        </p:nvSpPr>
        <p:spPr>
          <a:xfrm>
            <a:off x="808602" y="6414560"/>
            <a:ext cx="6811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945854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DCF775-A928-B1D6-AFCF-F2704040E7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Housing and Transportation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4B0D3CF-17FF-6481-B702-FE6D46622D51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Make smart purchases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Logic beats emotion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Additional costs matter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Shop around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Housing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Work with housing office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Know what you can afford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Attend </a:t>
            </a:r>
            <a:r>
              <a:rPr lang="en-US">
                <a:solidFill>
                  <a:srgbClr val="1B3867"/>
                </a:solidFill>
                <a:latin typeface="Arial"/>
                <a:cs typeface="Arial"/>
              </a:rPr>
              <a:t>a Home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</a:t>
            </a:r>
            <a:r>
              <a:rPr lang="en-US">
                <a:solidFill>
                  <a:srgbClr val="1B3867"/>
                </a:solidFill>
                <a:latin typeface="Arial"/>
                <a:cs typeface="Arial"/>
              </a:rPr>
              <a:t>uying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class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Transportation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Analyze your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your spending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Attend a Car Buying class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A8F3A903-3237-FF4D-460E-609C413E83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28867-89F1-9FBA-F49F-865D8D73206B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Purchases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Rules of Buying a House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258262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9203A3-50D8-7130-E0A3-29BCAFB3CB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Education Benefits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5EAB067-E347-ECED-7138-67533BFD486F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3723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Post-9/11 GI Bill benefits transfer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College savings account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529 College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Coverdell Education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Uniform Transfer / Gift to Minors Act </a:t>
            </a:r>
            <a:br>
              <a:rPr lang="en-US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(UTMA / UGMA)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Financial aid, scholarships, and grants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Student loans</a:t>
            </a:r>
          </a:p>
        </p:txBody>
      </p:sp>
      <p:sp>
        <p:nvSpPr>
          <p:cNvPr id="8" name="AutoShape 100" descr="Lightbulb icon indicating activity.">
            <a:extLst>
              <a:ext uri="{FF2B5EF4-FFF2-40B4-BE49-F238E27FC236}">
                <a16:creationId xmlns:a16="http://schemas.microsoft.com/office/drawing/2014/main" id="{BA56E824-20AF-7BC4-D754-227B6D90ACF2}"/>
              </a:ext>
            </a:extLst>
          </p:cNvPr>
          <p:cNvSpPr>
            <a:spLocks/>
          </p:cNvSpPr>
          <p:nvPr/>
        </p:nvSpPr>
        <p:spPr bwMode="auto">
          <a:xfrm>
            <a:off x="1699280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9" name="Picture 8" descr="Paper with hand icon indicating additional resource.">
            <a:extLst>
              <a:ext uri="{FF2B5EF4-FFF2-40B4-BE49-F238E27FC236}">
                <a16:creationId xmlns:a16="http://schemas.microsoft.com/office/drawing/2014/main" id="{40AEDBA7-9F56-5AEC-40CF-76280D7962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043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4BDFC-8273-C9D8-48A8-891203192BB6}"/>
              </a:ext>
            </a:extLst>
          </p:cNvPr>
          <p:cNvSpPr txBox="1"/>
          <p:nvPr/>
        </p:nvSpPr>
        <p:spPr>
          <a:xfrm>
            <a:off x="2500296" y="6281475"/>
            <a:ext cx="479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Benefits and Savings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Paying off Student Loans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 Available</a:t>
            </a:r>
          </a:p>
        </p:txBody>
      </p:sp>
    </p:spTree>
    <p:extLst>
      <p:ext uri="{BB962C8B-B14F-4D97-AF65-F5344CB8AC3E}">
        <p14:creationId xmlns:p14="http://schemas.microsoft.com/office/powerpoint/2010/main" val="3331812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CC7BD4-445F-E152-4CDF-044CD2037A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2D4801-A94B-2D6C-D3F2-5D0EEEFE9C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D18AF-AE18-D103-1F2C-8872B7475B80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108494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Military Retirement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74A9731-FCE0-3C0A-3B3C-B3B44E642FD0}"/>
              </a:ext>
            </a:extLst>
          </p:cNvPr>
          <p:cNvSpPr txBox="1">
            <a:spLocks/>
          </p:cNvSpPr>
          <p:nvPr/>
        </p:nvSpPr>
        <p:spPr>
          <a:xfrm>
            <a:off x="1094641" y="1577641"/>
            <a:ext cx="7863092" cy="878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700"/>
              </a:spcBef>
              <a:buNone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Which system are you under?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793E9BC3-EF38-0EDC-5BF5-C2B2822F98DE}"/>
              </a:ext>
            </a:extLst>
          </p:cNvPr>
          <p:cNvSpPr/>
          <p:nvPr/>
        </p:nvSpPr>
        <p:spPr>
          <a:xfrm>
            <a:off x="950205" y="2382266"/>
            <a:ext cx="3670301" cy="3464354"/>
          </a:xfrm>
          <a:prstGeom prst="roundRect">
            <a:avLst/>
          </a:prstGeom>
          <a:solidFill>
            <a:srgbClr val="00416D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Legacy “High-Three”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Retirement System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Thrift Savings Plan</a:t>
            </a:r>
          </a:p>
          <a:p>
            <a:pPr marL="461963" lvl="1" indent="-1095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Member contributions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Pension</a:t>
            </a:r>
          </a:p>
        </p:txBody>
      </p:sp>
      <p:sp>
        <p:nvSpPr>
          <p:cNvPr id="5" name="Rectangle: Rounded Corners 20">
            <a:extLst>
              <a:ext uri="{FF2B5EF4-FFF2-40B4-BE49-F238E27FC236}">
                <a16:creationId xmlns:a16="http://schemas.microsoft.com/office/drawing/2014/main" id="{97881D1A-650F-9161-0D47-1AF6ADEF8C07}"/>
              </a:ext>
            </a:extLst>
          </p:cNvPr>
          <p:cNvSpPr/>
          <p:nvPr/>
        </p:nvSpPr>
        <p:spPr>
          <a:xfrm>
            <a:off x="4820361" y="2382265"/>
            <a:ext cx="3670301" cy="3464355"/>
          </a:xfrm>
          <a:prstGeom prst="roundRect">
            <a:avLst/>
          </a:prstGeom>
          <a:solidFill>
            <a:srgbClr val="00416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Blended Retirement System</a:t>
            </a:r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Thrift Savings Plan</a:t>
            </a:r>
          </a:p>
          <a:p>
            <a:pPr marL="461963" lvl="1" indent="-1095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Member contributions</a:t>
            </a:r>
          </a:p>
          <a:p>
            <a:pPr marL="461963" lvl="1" indent="-1095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Service contributions</a:t>
            </a:r>
          </a:p>
          <a:p>
            <a:pPr marL="461963" lvl="1" indent="-1095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Service match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Continuation Pay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Retirement Lump Sum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Pension</a:t>
            </a:r>
          </a:p>
        </p:txBody>
      </p:sp>
      <p:pic>
        <p:nvPicPr>
          <p:cNvPr id="10" name="Picture 9" descr="Paper with hand icon indicating additional resource.">
            <a:extLst>
              <a:ext uri="{FF2B5EF4-FFF2-40B4-BE49-F238E27FC236}">
                <a16:creationId xmlns:a16="http://schemas.microsoft.com/office/drawing/2014/main" id="{6E6BA50C-54B0-2B9D-D368-85632C3C58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28286-89B2-7E1B-A281-A98D24D4129C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315327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494607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57EDA3-987F-27DC-FF67-8978A32FDC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Insurance Options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26E1F65-D55F-096B-4C49-F93FF5C6FEBC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Servicemembers’ Group Life Insurance (SGLI)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Coverage maximum $500,000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Death benefit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Beneficiaries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Family Servicemembers’ Group Life Insurance (FSGLI)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Private life insurance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Beneficiary designations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Term and permanent coverage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War clause and other restrictions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Premium payments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CE9EDEDA-B31F-457B-1615-7FD9405DC8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4AE0D-44D3-E50E-7F93-0A69DAC6E8B8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25176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2189F2-A907-C2EE-BD6A-5D227F2AD0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Property Insurance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2385D71-F438-30E2-7127-E30D2529821D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3260952" cy="508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and update as needed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Homeowners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 for renovations or significant improvements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Renters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 covered personal property if needed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Liability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Auto</a:t>
            </a:r>
          </a:p>
        </p:txBody>
      </p:sp>
      <p:pic>
        <p:nvPicPr>
          <p:cNvPr id="6" name="Picture 5" descr="Insurance graphic.">
            <a:extLst>
              <a:ext uri="{FF2B5EF4-FFF2-40B4-BE49-F238E27FC236}">
                <a16:creationId xmlns:a16="http://schemas.microsoft.com/office/drawing/2014/main" id="{A2CDE225-FB26-9BD9-BDC9-C7E70CCA4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858" y="2448201"/>
            <a:ext cx="3353196" cy="26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50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19AE28-6BC3-7437-31E3-81E3651DCB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Estate Planning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92E7EA9-8B93-4202-57C5-B8DB26518C71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Estate planning is for everyone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Key documents and considerations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Will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Power of attorney (POA) and medical power of attorney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Living will (advanced medical directive)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Trust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Asset titling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Residency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Special needs considerations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Family Care Plan as applicable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7527FC94-53B2-8FE7-D213-1532FCB694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6FDF9-24A2-AF66-8754-33D7589C88C0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 Planning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387869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Administrative Tasks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BF2B92-B2E2-D8A4-53D7-9C5D11D5F2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C7071B-3276-9817-28B6-00D7CA9059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9CCFB-E4EF-FAE5-4F84-E74891E76BE2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055168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EA3656-9A57-A030-B55D-7D0BA7B9F1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Health and Dental Insurance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176C49A-018A-CFCC-882A-81A78A1D9342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615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TRICARE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in DEERS required for TRICARE enrollment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1B3867"/>
                </a:solidFill>
              </a:rPr>
              <a:t>90 days stateside and 120 days overseas to complete enrollment</a:t>
            </a:r>
          </a:p>
          <a:p>
            <a:pPr marL="752094" lvl="1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 considerations</a:t>
            </a:r>
          </a:p>
          <a:p>
            <a:pPr marL="752094" lvl="1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Other health insurance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spouse employer coverage with TRICARE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Dental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Not automatically enrolled when completing DEERS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family members via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milConnect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100" descr="Lightbulb icon indicating activity.">
            <a:extLst>
              <a:ext uri="{FF2B5EF4-FFF2-40B4-BE49-F238E27FC236}">
                <a16:creationId xmlns:a16="http://schemas.microsoft.com/office/drawing/2014/main" id="{2611D596-2FE2-59A2-FF8B-46B6FC3C2796}"/>
              </a:ext>
            </a:extLst>
          </p:cNvPr>
          <p:cNvSpPr>
            <a:spLocks/>
          </p:cNvSpPr>
          <p:nvPr/>
        </p:nvSpPr>
        <p:spPr bwMode="auto">
          <a:xfrm>
            <a:off x="1699280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8" name="Picture 7" descr="Paper with hand icon indicating additional resource.">
            <a:extLst>
              <a:ext uri="{FF2B5EF4-FFF2-40B4-BE49-F238E27FC236}">
                <a16:creationId xmlns:a16="http://schemas.microsoft.com/office/drawing/2014/main" id="{472E6E43-83EF-984C-7EB5-AD0FDDB59D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043" y="6297250"/>
            <a:ext cx="324952" cy="394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9467E-5D86-20D1-D182-3ADCF217C87D}"/>
              </a:ext>
            </a:extLst>
          </p:cNvPr>
          <p:cNvSpPr txBox="1"/>
          <p:nvPr/>
        </p:nvSpPr>
        <p:spPr>
          <a:xfrm>
            <a:off x="2512137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 Available</a:t>
            </a:r>
          </a:p>
        </p:txBody>
      </p:sp>
    </p:spTree>
    <p:extLst>
      <p:ext uri="{BB962C8B-B14F-4D97-AF65-F5344CB8AC3E}">
        <p14:creationId xmlns:p14="http://schemas.microsoft.com/office/powerpoint/2010/main" val="21147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B895F6-75DF-8F0C-B0FB-DBF08763B6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462B02-4EA6-703B-4696-E5B37537414A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Casualty Assistance Calls Officer (CACO)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assistance and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Military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Department of Veterans Affairs 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Social Security Administration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Ongoing Military Benefits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Special preference programs for employment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programs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847E0EB9-9FC3-BD8C-8BE9-4E25BB3BD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8E42E-BA86-3EB8-43A8-3A0B1DEE48D6}"/>
              </a:ext>
            </a:extLst>
          </p:cNvPr>
          <p:cNvSpPr txBox="1"/>
          <p:nvPr/>
        </p:nvSpPr>
        <p:spPr>
          <a:xfrm>
            <a:off x="2194949" y="6414560"/>
            <a:ext cx="510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 Benefits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63037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3A5831-BFF1-F033-6C7C-5E6A16E06E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BAC6E940-6316-3FEF-E26B-3908CD23F3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E26AF-4FA9-07C3-E3D8-105DD2910194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1401665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FCD6D8-E69B-C18A-271D-9F6A02D7AE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Fund Tips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0D543E3-A726-17BA-B41B-640E085AEF9A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Strive to save and maintain 3-6 months of living expenses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savings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Keep funds accessible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for EMERGENCIES ONLY!</a:t>
            </a:r>
          </a:p>
        </p:txBody>
      </p:sp>
      <p:grpSp>
        <p:nvGrpSpPr>
          <p:cNvPr id="6" name="Group 5" descr="Graphic depicting what is an emergency and what is not an emergency.">
            <a:extLst>
              <a:ext uri="{FF2B5EF4-FFF2-40B4-BE49-F238E27FC236}">
                <a16:creationId xmlns:a16="http://schemas.microsoft.com/office/drawing/2014/main" id="{208F18A3-88B7-1B04-59E1-45A4734B8295}"/>
              </a:ext>
            </a:extLst>
          </p:cNvPr>
          <p:cNvGrpSpPr/>
          <p:nvPr/>
        </p:nvGrpSpPr>
        <p:grpSpPr>
          <a:xfrm>
            <a:off x="2077484" y="3640981"/>
            <a:ext cx="6926382" cy="2199676"/>
            <a:chOff x="1414728" y="3678559"/>
            <a:chExt cx="6926382" cy="2199676"/>
          </a:xfrm>
        </p:grpSpPr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2BFCE1A5-4604-420D-786C-27DB578C6A67}"/>
                </a:ext>
              </a:extLst>
            </p:cNvPr>
            <p:cNvSpPr txBox="1">
              <a:spLocks/>
            </p:cNvSpPr>
            <p:nvPr/>
          </p:nvSpPr>
          <p:spPr>
            <a:xfrm>
              <a:off x="1455188" y="3678559"/>
              <a:ext cx="323377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FF0000"/>
                  </a:solidFill>
                </a:rPr>
                <a:t>Emergency</a:t>
              </a: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77C7610D-8B63-8580-DCAF-023F6EF3319B}"/>
                </a:ext>
              </a:extLst>
            </p:cNvPr>
            <p:cNvSpPr txBox="1">
              <a:spLocks/>
            </p:cNvSpPr>
            <p:nvPr/>
          </p:nvSpPr>
          <p:spPr>
            <a:xfrm>
              <a:off x="5107341" y="3686510"/>
              <a:ext cx="323376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1B3867"/>
                  </a:solidFill>
                </a:rPr>
                <a:t>Not an emergency</a:t>
              </a:r>
            </a:p>
          </p:txBody>
        </p:sp>
        <p:pic>
          <p:nvPicPr>
            <p:cNvPr id="9" name="Picture 8" descr="Graphic depicting examples of what might be considered an &quot;Emergency&quot; and &quot;Not an emergency&quot;.">
              <a:extLst>
                <a:ext uri="{FF2B5EF4-FFF2-40B4-BE49-F238E27FC236}">
                  <a16:creationId xmlns:a16="http://schemas.microsoft.com/office/drawing/2014/main" id="{53E5DC87-4D6C-5878-BFB6-1EE4AE84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4728" y="4800331"/>
              <a:ext cx="6493878" cy="107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799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35D2B9-59A2-3648-7052-D1E83388A9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Important Documents and Tasks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BAEFD2-5F4B-3AE3-216A-1C399BD8450E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Documents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Birth or adoption certificate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Social Security card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DEERS enrollment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Make appointment online at DEERS / RAPIDS portal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Review required identification documents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Military ID required for dependents age 10 and up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Check </a:t>
            </a:r>
            <a:r>
              <a:rPr lang="en-US" altLang="en-US" sz="2000" dirty="0" err="1">
                <a:solidFill>
                  <a:srgbClr val="1B3867"/>
                </a:solidFill>
              </a:rPr>
              <a:t>Payslip</a:t>
            </a:r>
            <a:r>
              <a:rPr lang="en-US" altLang="en-US" sz="2000" dirty="0">
                <a:solidFill>
                  <a:srgbClr val="1B3867"/>
                </a:solidFill>
              </a:rPr>
              <a:t> after DEERS registration</a:t>
            </a:r>
          </a:p>
        </p:txBody>
      </p:sp>
    </p:spTree>
    <p:extLst>
      <p:ext uri="{BB962C8B-B14F-4D97-AF65-F5344CB8AC3E}">
        <p14:creationId xmlns:p14="http://schemas.microsoft.com/office/powerpoint/2010/main" val="407190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8BBFF4-DF51-8791-9CBF-CA00822CC7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Assistance Programs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46A683-616E-F457-0F97-9B6C3FB497C3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Parental Leave Program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workshops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Health, Safety and Work-Life (HSWL) Regional Practice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  <a:tab pos="1793239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Budget for Baby</a:t>
            </a:r>
            <a:r>
              <a:rPr lang="en-US" sz="2000" spc="-5" baseline="30000" dirty="0">
                <a:solidFill>
                  <a:srgbClr val="1B3867"/>
                </a:solidFill>
                <a:latin typeface="Arial"/>
                <a:cs typeface="Arial"/>
              </a:rPr>
              <a:t>®</a:t>
            </a: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 at Navy Bases and Bundles for Babies at Air Force Bases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  <a:tab pos="1793239" algn="l"/>
              </a:tabLst>
            </a:pPr>
            <a:r>
              <a:rPr lang="en-US" spc="-5" dirty="0">
                <a:solidFill>
                  <a:srgbClr val="1B3867"/>
                </a:solidFill>
                <a:latin typeface="Arial"/>
                <a:cs typeface="Arial"/>
              </a:rPr>
              <a:t>Coast Guard Mutual Assistance (CGMA) Layette Program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  <a:tab pos="1793239" algn="l"/>
              </a:tabLst>
            </a:pPr>
            <a:r>
              <a:rPr lang="en-US" sz="2000" spc="-5" dirty="0">
                <a:solidFill>
                  <a:srgbClr val="1B3867"/>
                </a:solidFill>
                <a:latin typeface="Arial"/>
                <a:cs typeface="Arial"/>
              </a:rPr>
              <a:t>Bundle for Babies at</a:t>
            </a:r>
            <a:r>
              <a:rPr lang="en-US" spc="-5" dirty="0">
                <a:solidFill>
                  <a:srgbClr val="1B3867"/>
                </a:solidFill>
                <a:latin typeface="Arial"/>
                <a:cs typeface="Arial"/>
              </a:rPr>
              <a:t> Air Force Aid Society (AFAS)</a:t>
            </a:r>
            <a:endParaRPr lang="en-US" sz="2000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programs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Women, Infants and Children (WIC)</a:t>
            </a:r>
          </a:p>
        </p:txBody>
      </p:sp>
    </p:spTree>
    <p:extLst>
      <p:ext uri="{BB962C8B-B14F-4D97-AF65-F5344CB8AC3E}">
        <p14:creationId xmlns:p14="http://schemas.microsoft.com/office/powerpoint/2010/main" val="642580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6029BF-E596-DE6D-C28E-0FAF15C844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386A532B-F49E-A892-C85B-8F37A71405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DD42B4-3571-5FB8-5F95-1211A338499B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1324219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1ED7CA-C62B-A9B7-6A97-1472AC7313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EB3C51-9E61-9003-E021-8EC4E2300610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Congratulations on welcoming your first child!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we covered: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Administrative Tasks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1930234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80C5E-5230-326C-D127-DC10C354E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B4448-8A04-AEE5-6E80-0EC378D5CEC1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CG SUPRT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141973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2ECC5C-E06A-5959-F7CD-725C196B9F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Administrative Tasks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569BD4C-0021-E1CD-AECC-3BA868800D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4911D-2008-2BB9-CDDD-6313E26D7EE9}"/>
              </a:ext>
            </a:extLst>
          </p:cNvPr>
          <p:cNvSpPr txBox="1"/>
          <p:nvPr/>
        </p:nvSpPr>
        <p:spPr>
          <a:xfrm>
            <a:off x="808601" y="6414560"/>
            <a:ext cx="612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832630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F5EBA1-981D-F5CE-9DC2-F62A4D0BBB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3A16844C-8A30-7E13-1758-20E35F10AD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44E73C-9486-FBA7-D6B6-2A8DE404803D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Your First Child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08352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331372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  <a:endParaRPr lang="en-US" sz="1800" b="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Plan for new child expenses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4210595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 Debt and Credit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1"/>
            <a:ext cx="6204249" cy="4836919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Create a spending plan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bills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credit cards monthly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Only apply for credit you need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Understanding credit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reports 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scores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Review credit report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Take advantage of free credit monitoring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5050168" y="1918237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602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4A6C09-5FB7-098C-C722-C0EED24394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 Overview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41521FF-3FA1-209C-6716-5910ECA93AAC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968657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Tax fundamentals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Income taxes: federal, state and FICA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BAH, BAS, some other allowances are not taxed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TSP contributions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Review tax situation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Update withholding on Direct Access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Use IRS Withholding Estimator at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</a:t>
            </a:r>
            <a:r>
              <a:rPr lang="en-US" i="1" dirty="0" err="1">
                <a:solidFill>
                  <a:srgbClr val="1B3867"/>
                </a:solidFill>
                <a:latin typeface="Arial"/>
                <a:cs typeface="Arial"/>
                <a:hlinkClick r:id="rId2"/>
              </a:rPr>
              <a:t>www.irs.gov</a:t>
            </a:r>
            <a:endParaRPr lang="en-US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Child tax credit eligibility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Resources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Health, Safety and Work-Life (HSWL) Regional Practice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CG SUPRT Money Coaches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IRS Publication 3: Armed Forces’ Tax Guide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41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57664E-CD1E-8A6C-E32B-89C4AB5CDE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2297FF45-8E46-C958-6F87-399BC62B59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1911B-A8E4-20E0-9C7C-00D8AA331804}"/>
              </a:ext>
            </a:extLst>
          </p:cNvPr>
          <p:cNvSpPr txBox="1"/>
          <p:nvPr/>
        </p:nvSpPr>
        <p:spPr>
          <a:xfrm>
            <a:off x="808602" y="6414560"/>
            <a:ext cx="6025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Welcoming Your First Child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Checklist Available  </a:t>
            </a:r>
          </a:p>
        </p:txBody>
      </p:sp>
    </p:spTree>
    <p:extLst>
      <p:ext uri="{BB962C8B-B14F-4D97-AF65-F5344CB8AC3E}">
        <p14:creationId xmlns:p14="http://schemas.microsoft.com/office/powerpoint/2010/main" val="43958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FB7649-6505-0E14-7CD6-9E4F189FEB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5DE17CD-618E-4C00-8A8E-D71F146C0216}"/>
              </a:ext>
            </a:extLst>
          </p:cNvPr>
          <p:cNvSpPr txBox="1">
            <a:spLocks/>
          </p:cNvSpPr>
          <p:nvPr/>
        </p:nvSpPr>
        <p:spPr>
          <a:xfrm>
            <a:off x="2175344" y="1666260"/>
            <a:ext cx="6730662" cy="480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Identify theft protections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Know the signs of identity theft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Understand how to defend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Check your credit regularly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Freeze your child’s credit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https://www.identitytheft.gov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B3867"/>
                </a:solidFill>
                <a:latin typeface="Arial"/>
                <a:cs typeface="Arial"/>
              </a:rPr>
              <a:t>or </a:t>
            </a:r>
            <a:r>
              <a:rPr lang="en-US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https://consumer.gov</a:t>
            </a:r>
            <a:endParaRPr lang="en-US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BAE3E8A9-817A-C26B-1BAF-7819BBD081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9130BD-E183-52AB-2BBE-C628DA29776B}"/>
              </a:ext>
            </a:extLst>
          </p:cNvPr>
          <p:cNvSpPr txBox="1"/>
          <p:nvPr/>
        </p:nvSpPr>
        <p:spPr>
          <a:xfrm>
            <a:off x="2194950" y="6276774"/>
            <a:ext cx="465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Consumer Protection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159365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2c4805a9-dc74-4644-b96f-167f72ca096e" xsi:nil="true"/>
    <SharedWithUsers xmlns="212bfd8b-67e8-494c-be0e-1cffc0be9cd4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8" ma:contentTypeDescription="Create a new document." ma:contentTypeScope="" ma:versionID="1ba77bb6adedd42c35254964ca51af83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a8389bd31f0e4af25a9eb95ee9b27f65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24441-E2B7-45BD-9583-6756C92D6C6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1146</Words>
  <Application>Microsoft Macintosh PowerPoint</Application>
  <PresentationFormat>Letter Paper (8.5x11 in)</PresentationFormat>
  <Paragraphs>285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Welcoming Your First Child</vt:lpstr>
      <vt:lpstr>Agenda</vt:lpstr>
      <vt:lpstr>Administrative Tasks</vt:lpstr>
      <vt:lpstr>Basic Finance</vt:lpstr>
      <vt:lpstr>Spending Plan</vt:lpstr>
      <vt:lpstr>Manage Debt and Credit</vt:lpstr>
      <vt:lpstr>Tax Overview</vt:lpstr>
      <vt:lpstr>Consumer Protections</vt:lpstr>
      <vt:lpstr>Military Consumer Protections</vt:lpstr>
      <vt:lpstr>Misleading Consumer Practices</vt:lpstr>
      <vt:lpstr>Major Purchases</vt:lpstr>
      <vt:lpstr>Housing and Transportation</vt:lpstr>
      <vt:lpstr>Education Benefits</vt:lpstr>
      <vt:lpstr>Planning for the Future</vt:lpstr>
      <vt:lpstr>Military Retirement</vt:lpstr>
      <vt:lpstr>LIFE Insurance Needs</vt:lpstr>
      <vt:lpstr>Life Insurance Options</vt:lpstr>
      <vt:lpstr>Property Insurance</vt:lpstr>
      <vt:lpstr>Estate Planning</vt:lpstr>
      <vt:lpstr>Compensation, Benefits, and Entitlements</vt:lpstr>
      <vt:lpstr>Health and Dental Insurance</vt:lpstr>
      <vt:lpstr>Survivor Benefits</vt:lpstr>
      <vt:lpstr>Saving and Investing</vt:lpstr>
      <vt:lpstr>Emergency Fund Tips</vt:lpstr>
      <vt:lpstr>Important Documents and Tasks</vt:lpstr>
      <vt:lpstr>Assistance Programs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239</cp:revision>
  <dcterms:created xsi:type="dcterms:W3CDTF">2020-11-16T05:07:15Z</dcterms:created>
  <dcterms:modified xsi:type="dcterms:W3CDTF">2024-03-26T16:44:28Z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  <property fmtid="{D5CDD505-2E9C-101B-9397-08002B2CF9AE}" pid="10" name="Order">
    <vt:lpwstr>1012100.00000000</vt:lpwstr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</Properties>
</file>